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58" r:id="rId4"/>
    <p:sldId id="297" r:id="rId5"/>
    <p:sldId id="259" r:id="rId6"/>
    <p:sldId id="266" r:id="rId7"/>
    <p:sldId id="264" r:id="rId8"/>
    <p:sldId id="260" r:id="rId9"/>
    <p:sldId id="268" r:id="rId10"/>
    <p:sldId id="263" r:id="rId11"/>
    <p:sldId id="265" r:id="rId12"/>
    <p:sldId id="276" r:id="rId13"/>
    <p:sldId id="271" r:id="rId14"/>
    <p:sldId id="267" r:id="rId15"/>
    <p:sldId id="270" r:id="rId16"/>
    <p:sldId id="294" r:id="rId17"/>
    <p:sldId id="295" r:id="rId18"/>
    <p:sldId id="296" r:id="rId19"/>
    <p:sldId id="274" r:id="rId20"/>
    <p:sldId id="269" r:id="rId21"/>
    <p:sldId id="287" r:id="rId22"/>
    <p:sldId id="286" r:id="rId23"/>
    <p:sldId id="288" r:id="rId24"/>
    <p:sldId id="289" r:id="rId25"/>
    <p:sldId id="290" r:id="rId26"/>
    <p:sldId id="272" r:id="rId27"/>
    <p:sldId id="291" r:id="rId28"/>
    <p:sldId id="293" r:id="rId29"/>
    <p:sldId id="292" r:id="rId3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9A1FFE-8F71-E246-A30A-E2792E893BBF}" type="datetimeFigureOut">
              <a:rPr lang="es-ES" smtClean="0"/>
              <a:t>23/10/2018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3DACB-323E-9D47-877E-0228B55AF1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10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82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778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25500" y="2616200"/>
            <a:ext cx="4038600" cy="38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2616200"/>
            <a:ext cx="4038600" cy="38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033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711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74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5750"/>
            <a:ext cx="3008313" cy="11166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89350" y="1555751"/>
            <a:ext cx="5111750" cy="4997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717801"/>
            <a:ext cx="3008313" cy="38808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8397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DB31C-46E7-42E6-B0D6-6E3770701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88323-263E-4877-8D8C-BF42968C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C464-CC67-4FFF-AA8C-CE54EF7617D2}" type="datetimeFigureOut">
              <a:rPr lang="es-ES" smtClean="0"/>
              <a:t>23/10/2018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1E991-25D2-4BB7-A03E-5A6157655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992860-9954-4EBF-87E4-81E007CD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11E0-C8A6-43B8-9EF3-8F76459FAC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08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12803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2605935"/>
            <a:ext cx="8229600" cy="3982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A90908-ABA8-43C6-8B8B-2FF0EA370E4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79855" y="5856240"/>
            <a:ext cx="829010" cy="91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6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beldoys@normafood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isabeldoys@normafood.com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DIAGRAMA%20DE%20FLUJO%20EJEMPLO.pdf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BA7B7-D600-4211-8534-C3C07F9B5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SEGURIDAD ALIMENTARIA EN COCINAS PROVISIONALES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B34FD-E6FD-4A6D-AE2C-31D4FB559E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75452" cy="1752600"/>
          </a:xfrm>
        </p:spPr>
        <p:txBody>
          <a:bodyPr/>
          <a:lstStyle/>
          <a:p>
            <a:pPr algn="r"/>
            <a:r>
              <a:rPr lang="es-ES" dirty="0"/>
              <a:t>ISABEL DOYS – NORMAFOOD</a:t>
            </a:r>
          </a:p>
          <a:p>
            <a:pPr algn="r"/>
            <a:r>
              <a:rPr lang="es-ES" sz="2000" dirty="0">
                <a:hlinkClick r:id="rId2"/>
              </a:rPr>
              <a:t>isabeldoys@normafood.com</a:t>
            </a:r>
            <a:endParaRPr lang="es-ES" sz="2000" dirty="0"/>
          </a:p>
          <a:p>
            <a:pPr algn="r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636550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DC8DA-A94C-4522-A02C-58411DB43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772" y="2810808"/>
            <a:ext cx="6792686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¿CÓMO EVALUAR EL RIESGO EN SITUACIONES DE PROVISIONALIDAD?</a:t>
            </a:r>
          </a:p>
        </p:txBody>
      </p:sp>
    </p:spTree>
    <p:extLst>
      <p:ext uri="{BB962C8B-B14F-4D97-AF65-F5344CB8AC3E}">
        <p14:creationId xmlns:p14="http://schemas.microsoft.com/office/powerpoint/2010/main" val="1319875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8A4F7-B45F-44B4-88D3-756B78D9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EJEMPLOS DE PROVISIONALIDAD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5E3E4C-4872-4A97-8628-F38ADC9E3995}"/>
              </a:ext>
            </a:extLst>
          </p:cNvPr>
          <p:cNvSpPr txBox="1"/>
          <p:nvPr/>
        </p:nvSpPr>
        <p:spPr>
          <a:xfrm>
            <a:off x="4572000" y="2125266"/>
            <a:ext cx="334191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3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520E7A-54CF-4F34-9163-FDD7E3C91255}"/>
              </a:ext>
            </a:extLst>
          </p:cNvPr>
          <p:cNvSpPr txBox="1"/>
          <p:nvPr/>
        </p:nvSpPr>
        <p:spPr>
          <a:xfrm>
            <a:off x="641350" y="2425348"/>
            <a:ext cx="3341914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b="1" u="sng" dirty="0"/>
              <a:t>DE INFRAESTRUCTURA</a:t>
            </a:r>
          </a:p>
          <a:p>
            <a:endParaRPr lang="es-ES" sz="1350" b="1" dirty="0"/>
          </a:p>
          <a:p>
            <a:r>
              <a:rPr lang="es-ES" sz="1350" b="1" dirty="0"/>
              <a:t>OBRAS PARCIALES – </a:t>
            </a:r>
            <a:r>
              <a:rPr lang="es-ES" sz="1350" dirty="0"/>
              <a:t>mejora de suelos, cierre área específica, obras en pasillo de servicio.</a:t>
            </a:r>
          </a:p>
          <a:p>
            <a:r>
              <a:rPr lang="es-ES" sz="1350" dirty="0"/>
              <a:t>También fuera de la cocina! Pasillos de servicio, accesos, office, comedor laboral…</a:t>
            </a:r>
          </a:p>
          <a:p>
            <a:endParaRPr lang="es-ES" sz="1350" b="1" dirty="0"/>
          </a:p>
          <a:p>
            <a:r>
              <a:rPr lang="es-ES" sz="1350" b="1" dirty="0"/>
              <a:t>OBRAS TOTALES -  </a:t>
            </a:r>
            <a:r>
              <a:rPr lang="es-ES" sz="1350" dirty="0"/>
              <a:t>remodelación de la cocina.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533FA8-BC19-43AF-B791-1E8D2ED8C060}"/>
              </a:ext>
            </a:extLst>
          </p:cNvPr>
          <p:cNvSpPr txBox="1"/>
          <p:nvPr/>
        </p:nvSpPr>
        <p:spPr>
          <a:xfrm>
            <a:off x="4481286" y="2425348"/>
            <a:ext cx="334191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b="1" u="sng" dirty="0"/>
              <a:t>OPERATIVAS</a:t>
            </a:r>
          </a:p>
          <a:p>
            <a:endParaRPr lang="es-ES" sz="1350" b="1" dirty="0"/>
          </a:p>
          <a:p>
            <a:r>
              <a:rPr lang="es-ES" sz="1350" b="1" dirty="0"/>
              <a:t>FALLO SUMINISTROS – </a:t>
            </a:r>
            <a:r>
              <a:rPr lang="es-ES" sz="1350" dirty="0"/>
              <a:t>falta electricidad, gas, agua. Plan de contingencia.</a:t>
            </a:r>
          </a:p>
          <a:p>
            <a:endParaRPr lang="es-ES" sz="1350" dirty="0"/>
          </a:p>
          <a:p>
            <a:r>
              <a:rPr lang="es-ES" sz="1350" b="1" dirty="0"/>
              <a:t>FALLO DE EQUIPOS – </a:t>
            </a:r>
            <a:r>
              <a:rPr lang="es-ES" sz="1350" dirty="0"/>
              <a:t>afecta a algún equipo, como por ejemplo el horno, las cámaras o el túnel de lavado.</a:t>
            </a:r>
          </a:p>
          <a:p>
            <a:endParaRPr lang="es-ES" sz="1350" dirty="0"/>
          </a:p>
          <a:p>
            <a:r>
              <a:rPr lang="es-ES" sz="1350" b="1" dirty="0"/>
              <a:t>SERVICIO NO HABITUAL – </a:t>
            </a:r>
            <a:r>
              <a:rPr lang="es-ES" sz="1350" dirty="0"/>
              <a:t>servicios para los que no se está preparado, como por ejemplo, un banquete para 500 personas, un servicio en una sala sin recursos de frío, etc.</a:t>
            </a:r>
          </a:p>
          <a:p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2535585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DC665C6-6550-4F8D-B352-72FFF5266083}"/>
              </a:ext>
            </a:extLst>
          </p:cNvPr>
          <p:cNvSpPr/>
          <p:nvPr/>
        </p:nvSpPr>
        <p:spPr>
          <a:xfrm>
            <a:off x="1042308" y="2122385"/>
            <a:ext cx="728526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En función de la situación que se de, debemos evaluar el riesgo, es decir, la probabilidad de que un peligro potencial se vuelva significativo y pueda causar daño en la salud del consumidor. </a:t>
            </a:r>
          </a:p>
          <a:p>
            <a:pPr algn="just"/>
            <a:endParaRPr lang="es-ES" sz="2400" u="sng" dirty="0"/>
          </a:p>
          <a:p>
            <a:pPr algn="just"/>
            <a:r>
              <a:rPr lang="es-ES" sz="2400" u="sng" dirty="0"/>
              <a:t>Las medidas preventivas en una situación provisional, deberán ser proporcionales. </a:t>
            </a:r>
          </a:p>
          <a:p>
            <a:endParaRPr lang="es-ES" sz="1350" dirty="0"/>
          </a:p>
          <a:p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1572462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7887-10DE-4738-86D3-332D28363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EJEMPLOS PELIGROS POTENCIALES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5E8742-6327-4306-B5F4-878F8B5D1202}"/>
              </a:ext>
            </a:extLst>
          </p:cNvPr>
          <p:cNvSpPr txBox="1"/>
          <p:nvPr/>
        </p:nvSpPr>
        <p:spPr>
          <a:xfrm>
            <a:off x="628650" y="2413394"/>
            <a:ext cx="7990115" cy="3266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75" dirty="0"/>
              <a:t>Contaminación del producto (polvo ambiental, no preservación de la cocina a visitas externas como paletas, arquitecto, instaladores…).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75" dirty="0"/>
              <a:t>Proliferación de microorganismos (rotura de la cadena de frío / caliente, temperatura ambiental elevada, circuitos complicados, mayor exposición producto…).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75" dirty="0"/>
              <a:t>Caída cuerpos extraños (polvo, runa)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75" dirty="0"/>
              <a:t>Contaminación cruzada por alérgenos (no sectorización, ambiente de manipulación precario, ausencia lavamanos, ausencia instalaciones de limpieza de utensilios, almacén mezclado…)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75" dirty="0"/>
              <a:t>Personal estresado (poco espacio, precariedad, equipos no habituales, horarios no habituales, misma presión de trabajo…)</a:t>
            </a:r>
          </a:p>
        </p:txBody>
      </p:sp>
    </p:spTree>
    <p:extLst>
      <p:ext uri="{BB962C8B-B14F-4D97-AF65-F5344CB8AC3E}">
        <p14:creationId xmlns:p14="http://schemas.microsoft.com/office/powerpoint/2010/main" val="2703069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E207AB-85C5-4AFF-B3A0-E553F9CB36E7}"/>
              </a:ext>
            </a:extLst>
          </p:cNvPr>
          <p:cNvSpPr txBox="1"/>
          <p:nvPr/>
        </p:nvSpPr>
        <p:spPr>
          <a:xfrm>
            <a:off x="838200" y="1662963"/>
            <a:ext cx="75465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350" dirty="0"/>
          </a:p>
          <a:p>
            <a:pPr marL="257175" indent="-257175">
              <a:buAutoNum type="alphaLcParenR"/>
            </a:pPr>
            <a:endParaRPr lang="es-ES" sz="135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EDEA58-2097-4406-B2F0-6E6109873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858042"/>
              </p:ext>
            </p:extLst>
          </p:nvPr>
        </p:nvGraphicFramePr>
        <p:xfrm>
          <a:off x="707572" y="1762228"/>
          <a:ext cx="7187294" cy="40005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187294">
                  <a:extLst>
                    <a:ext uri="{9D8B030D-6E8A-4147-A177-3AD203B41FA5}">
                      <a16:colId xmlns:a16="http://schemas.microsoft.com/office/drawing/2014/main" val="97161416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A. CRITERIOS PARA EVALUAR LA SITUACIÓN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553982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sng" dirty="0"/>
                        <a:t>Tiempo</a:t>
                      </a:r>
                      <a:r>
                        <a:rPr lang="es-ES" sz="1600" dirty="0"/>
                        <a:t> (1 día, una semana, 1 mes, 1 año…)</a:t>
                      </a:r>
                    </a:p>
                    <a:p>
                      <a:endParaRPr lang="es-ES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4719507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sng" dirty="0"/>
                        <a:t>Afectación sobre los procesos de cocina: </a:t>
                      </a:r>
                      <a:r>
                        <a:rPr lang="es-ES" sz="1600" dirty="0"/>
                        <a:t>qué áreas de la cocina están afectadas y a qué procesos afecta.</a:t>
                      </a:r>
                    </a:p>
                    <a:p>
                      <a:endParaRPr lang="es-ES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3568721"/>
                  </a:ext>
                </a:extLst>
              </a:tr>
              <a:tr h="1303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sng" dirty="0"/>
                        <a:t>Tipo de servicio: </a:t>
                      </a:r>
                      <a:r>
                        <a:rPr lang="es-ES" sz="1600" dirty="0"/>
                        <a:t>cuanto más complejo es el servicio, más potencial puede ser el peligro y más complejas las medidas preventivas. No es lo mismo un servicio de catering de comedor laboral de 30 personas con 1 primero y 1 segundo que un servicio hospitalario que incluye desayunos, comidas, meriendas y cenas, para 500 camas + 800 personas en el comedor laboral con 3 primeros y 3 segundos.</a:t>
                      </a:r>
                    </a:p>
                    <a:p>
                      <a:endParaRPr lang="es-ES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0066952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sng" dirty="0"/>
                        <a:t>Requisitos legales: </a:t>
                      </a:r>
                      <a:r>
                        <a:rPr lang="es-ES" sz="1600" dirty="0"/>
                        <a:t>debemos tener en cuenta que hay requisitos de la legislación vigente que deben cumplirse en cualquier caso.</a:t>
                      </a:r>
                    </a:p>
                    <a:p>
                      <a:endParaRPr lang="es-ES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07467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219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E207AB-85C5-4AFF-B3A0-E553F9CB36E7}"/>
              </a:ext>
            </a:extLst>
          </p:cNvPr>
          <p:cNvSpPr txBox="1"/>
          <p:nvPr/>
        </p:nvSpPr>
        <p:spPr>
          <a:xfrm>
            <a:off x="838200" y="1662963"/>
            <a:ext cx="75465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350" dirty="0"/>
          </a:p>
          <a:p>
            <a:pPr marL="257175" indent="-257175">
              <a:buAutoNum type="alphaLcParenR"/>
            </a:pPr>
            <a:endParaRPr lang="es-ES" sz="135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EDEA58-2097-4406-B2F0-6E6109873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686879"/>
              </p:ext>
            </p:extLst>
          </p:nvPr>
        </p:nvGraphicFramePr>
        <p:xfrm>
          <a:off x="1118506" y="1571625"/>
          <a:ext cx="7187294" cy="5250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187294">
                  <a:extLst>
                    <a:ext uri="{9D8B030D-6E8A-4147-A177-3AD203B41FA5}">
                      <a16:colId xmlns:a16="http://schemas.microsoft.com/office/drawing/2014/main" val="97161416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B. TIPOS DE MEDIDAS A APLICAR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5539824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sng" dirty="0"/>
                        <a:t>Básicas, de higiene alimentaria.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Cambio de circuitos.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Mayor dotación de vestuarios.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Aportar lavamanos, geles hidroalcohólicos.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Sectorización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47195074"/>
                  </a:ext>
                </a:extLst>
              </a:tr>
              <a:tr h="1303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sng" dirty="0"/>
                        <a:t>Operativas.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Refuerzo RRHH. Cambios de horario.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Cambios de menú. Simplificación del menú. Subcontratación a catering.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Compra IV y V gammas.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Formación previa del personal.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Cambios en la planificación de la producción (antelación, no antelación).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3568721"/>
                  </a:ext>
                </a:extLst>
              </a:tr>
              <a:tr h="1303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sng" dirty="0"/>
                        <a:t>Alquiler de equipos.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Equipos de frío.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Abatidores.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Bloques de cocción.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Hornos.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Generadores.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00669529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sng" dirty="0"/>
                        <a:t>Cocinas provisionales.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Cocinas modulares.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/>
                        <a:t>Cocinas provisionales en espacios provisionales (ojo instalaciones tipo extracción, lavamanos…)</a:t>
                      </a:r>
                    </a:p>
                    <a:p>
                      <a:endParaRPr lang="es-E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07467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923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lquiler de contenedores para cocinas industriales">
            <a:extLst>
              <a:ext uri="{FF2B5EF4-FFF2-40B4-BE49-F238E27FC236}">
                <a16:creationId xmlns:a16="http://schemas.microsoft.com/office/drawing/2014/main" id="{8248EF8B-AFC0-4105-AFD2-6E0820F14D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3" b="17657"/>
          <a:stretch/>
        </p:blipFill>
        <p:spPr bwMode="auto">
          <a:xfrm>
            <a:off x="518158" y="1606557"/>
            <a:ext cx="8145781" cy="458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1367FD9-9F75-414B-BD0E-7A8AACE9A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0060" y="1606557"/>
            <a:ext cx="2064266" cy="2031956"/>
          </a:xfrm>
          <a:prstGeom prst="ellipse">
            <a:avLst/>
          </a:prstGeom>
          <a:solidFill>
            <a:srgbClr val="231815"/>
          </a:solidFill>
          <a:ln w="174625" cmpd="thinThick">
            <a:solidFill>
              <a:srgbClr val="231815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en-US" sz="2100" dirty="0" err="1">
                <a:solidFill>
                  <a:srgbClr val="FFFFFF"/>
                </a:solidFill>
              </a:rPr>
              <a:t>Módulo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cocina</a:t>
            </a: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6151B9-EEAC-40A3-9FE0-CF71B4B39FB6}"/>
              </a:ext>
            </a:extLst>
          </p:cNvPr>
          <p:cNvSpPr/>
          <p:nvPr/>
        </p:nvSpPr>
        <p:spPr>
          <a:xfrm>
            <a:off x="480061" y="5139178"/>
            <a:ext cx="256852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350" dirty="0">
                <a:solidFill>
                  <a:srgbClr val="FFFF00"/>
                </a:solidFill>
              </a:rPr>
              <a:t>Fuente: http://www.kitchening.es</a:t>
            </a:r>
          </a:p>
        </p:txBody>
      </p:sp>
    </p:spTree>
    <p:extLst>
      <p:ext uri="{BB962C8B-B14F-4D97-AF65-F5344CB8AC3E}">
        <p14:creationId xmlns:p14="http://schemas.microsoft.com/office/powerpoint/2010/main" val="4154598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kitchening.es/wp-content/uploads/2014/09/lavado.jpg">
            <a:extLst>
              <a:ext uri="{FF2B5EF4-FFF2-40B4-BE49-F238E27FC236}">
                <a16:creationId xmlns:a16="http://schemas.microsoft.com/office/drawing/2014/main" id="{8D4A3529-096D-49F0-8920-72383E9F81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01" b="10949"/>
          <a:stretch/>
        </p:blipFill>
        <p:spPr bwMode="auto">
          <a:xfrm>
            <a:off x="626540" y="1530357"/>
            <a:ext cx="7890919" cy="443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C2D280-BA7B-4381-8534-849FE1949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260" y="1337311"/>
            <a:ext cx="2064266" cy="2031956"/>
          </a:xfrm>
          <a:prstGeom prst="ellipse">
            <a:avLst/>
          </a:prstGeom>
          <a:solidFill>
            <a:srgbClr val="231815"/>
          </a:solidFill>
          <a:ln w="174625" cmpd="thinThick">
            <a:solidFill>
              <a:srgbClr val="231815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en-US" sz="2100">
                <a:solidFill>
                  <a:srgbClr val="FFFFFF"/>
                </a:solidFill>
              </a:rPr>
              <a:t>Módulo limpieza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799CDE-4C3D-4E67-9CF7-E0BD40823457}"/>
              </a:ext>
            </a:extLst>
          </p:cNvPr>
          <p:cNvSpPr/>
          <p:nvPr/>
        </p:nvSpPr>
        <p:spPr>
          <a:xfrm>
            <a:off x="835661" y="5142838"/>
            <a:ext cx="256666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350" dirty="0">
                <a:solidFill>
                  <a:srgbClr val="FFFF00"/>
                </a:solidFill>
              </a:rPr>
              <a:t>Fuente: http://www.kitchening.es</a:t>
            </a:r>
          </a:p>
        </p:txBody>
      </p:sp>
    </p:spTree>
    <p:extLst>
      <p:ext uri="{BB962C8B-B14F-4D97-AF65-F5344CB8AC3E}">
        <p14:creationId xmlns:p14="http://schemas.microsoft.com/office/powerpoint/2010/main" val="3370437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kitchening.es/wp-content/uploads/2014/09/4t-frio.jpg">
            <a:extLst>
              <a:ext uri="{FF2B5EF4-FFF2-40B4-BE49-F238E27FC236}">
                <a16:creationId xmlns:a16="http://schemas.microsoft.com/office/drawing/2014/main" id="{2C92D58A-1222-41D2-AA6F-0F4AF36A2E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77" b="12373"/>
          <a:stretch/>
        </p:blipFill>
        <p:spPr bwMode="auto">
          <a:xfrm>
            <a:off x="342916" y="1583841"/>
            <a:ext cx="8458184" cy="475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C6B9E2-C4E1-4977-B2C2-F8F992103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834" y="1397044"/>
            <a:ext cx="2064266" cy="2031956"/>
          </a:xfrm>
          <a:prstGeom prst="ellipse">
            <a:avLst/>
          </a:prstGeom>
          <a:solidFill>
            <a:srgbClr val="231815"/>
          </a:solidFill>
          <a:ln w="174625" cmpd="thinThick">
            <a:solidFill>
              <a:srgbClr val="231815"/>
            </a:solidFill>
          </a:ln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en-US" sz="2100" dirty="0" err="1">
                <a:solidFill>
                  <a:srgbClr val="FFFFFF"/>
                </a:solidFill>
              </a:rPr>
              <a:t>Módulo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cuarto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frío</a:t>
            </a: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C48061-C2FA-4CD2-B71A-29BEDECD1473}"/>
              </a:ext>
            </a:extLst>
          </p:cNvPr>
          <p:cNvSpPr/>
          <p:nvPr/>
        </p:nvSpPr>
        <p:spPr>
          <a:xfrm>
            <a:off x="480061" y="5139178"/>
            <a:ext cx="256666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350" dirty="0">
                <a:solidFill>
                  <a:srgbClr val="FFFF00"/>
                </a:solidFill>
              </a:rPr>
              <a:t>Fuente: http://www.kitchening.es</a:t>
            </a:r>
          </a:p>
        </p:txBody>
      </p:sp>
    </p:spTree>
    <p:extLst>
      <p:ext uri="{BB962C8B-B14F-4D97-AF65-F5344CB8AC3E}">
        <p14:creationId xmlns:p14="http://schemas.microsoft.com/office/powerpoint/2010/main" val="1297862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3DF468-8E67-40DB-9FAE-EE4FE1A450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>
          <a:xfrm>
            <a:off x="4062085" y="1383897"/>
            <a:ext cx="4866015" cy="40436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D37887-10DE-4738-86D3-332D28363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137" y="2551894"/>
            <a:ext cx="3153103" cy="1007066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en-US" sz="2700" dirty="0"/>
              <a:t>RESPONSABILIDAD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5E8742-6327-4306-B5F4-878F8B5D1202}"/>
              </a:ext>
            </a:extLst>
          </p:cNvPr>
          <p:cNvSpPr txBox="1"/>
          <p:nvPr/>
        </p:nvSpPr>
        <p:spPr>
          <a:xfrm>
            <a:off x="394137" y="3420430"/>
            <a:ext cx="3444766" cy="196487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indent="-171450" algn="just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dirty="0"/>
              <a:t>Es </a:t>
            </a:r>
            <a:r>
              <a:rPr lang="en-US" dirty="0" err="1"/>
              <a:t>necesario</a:t>
            </a:r>
            <a:r>
              <a:rPr lang="en-US" dirty="0"/>
              <a:t> </a:t>
            </a:r>
            <a:r>
              <a:rPr lang="en-US" dirty="0" err="1"/>
              <a:t>abordar</a:t>
            </a:r>
            <a:r>
              <a:rPr lang="en-US" dirty="0"/>
              <a:t> las </a:t>
            </a:r>
            <a:r>
              <a:rPr lang="en-US" dirty="0" err="1"/>
              <a:t>medidas</a:t>
            </a:r>
            <a:r>
              <a:rPr lang="en-US" dirty="0"/>
              <a:t> </a:t>
            </a:r>
            <a:r>
              <a:rPr lang="en-US" dirty="0" err="1"/>
              <a:t>preventivas</a:t>
            </a:r>
            <a:r>
              <a:rPr lang="en-US" dirty="0"/>
              <a:t> des de una </a:t>
            </a:r>
            <a:r>
              <a:rPr lang="en-US" dirty="0" err="1"/>
              <a:t>visión</a:t>
            </a:r>
            <a:r>
              <a:rPr lang="en-US" dirty="0"/>
              <a:t> con </a:t>
            </a:r>
            <a:r>
              <a:rPr lang="en-US" dirty="0" err="1"/>
              <a:t>perspectiva</a:t>
            </a:r>
            <a:r>
              <a:rPr lang="en-US" dirty="0"/>
              <a:t> y </a:t>
            </a:r>
            <a:r>
              <a:rPr lang="en-US" dirty="0" err="1"/>
              <a:t>teniendo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cuenta</a:t>
            </a:r>
            <a:r>
              <a:rPr lang="en-US" dirty="0"/>
              <a:t> que </a:t>
            </a:r>
            <a:r>
              <a:rPr lang="en-US" dirty="0" err="1"/>
              <a:t>quizás</a:t>
            </a:r>
            <a:r>
              <a:rPr lang="en-US" dirty="0"/>
              <a:t> se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renunciar</a:t>
            </a:r>
            <a:r>
              <a:rPr lang="en-US" dirty="0"/>
              <a:t> a </a:t>
            </a: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aspectos</a:t>
            </a:r>
            <a:r>
              <a:rPr lang="en-US" dirty="0"/>
              <a:t> del </a:t>
            </a:r>
            <a:r>
              <a:rPr lang="en-US" dirty="0" err="1"/>
              <a:t>servicio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un </a:t>
            </a:r>
            <a:r>
              <a:rPr lang="en-US" dirty="0" err="1"/>
              <a:t>tiempo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pro de la </a:t>
            </a:r>
            <a:r>
              <a:rPr lang="en-US" dirty="0" err="1"/>
              <a:t>seguridad</a:t>
            </a:r>
            <a:r>
              <a:rPr lang="en-US" dirty="0"/>
              <a:t> para no </a:t>
            </a:r>
            <a:r>
              <a:rPr lang="en-US" dirty="0" err="1"/>
              <a:t>provocar</a:t>
            </a:r>
            <a:r>
              <a:rPr lang="en-US" dirty="0"/>
              <a:t> LA TORMENTA PERFECTA.</a:t>
            </a:r>
          </a:p>
        </p:txBody>
      </p:sp>
    </p:spTree>
    <p:extLst>
      <p:ext uri="{BB962C8B-B14F-4D97-AF65-F5344CB8AC3E}">
        <p14:creationId xmlns:p14="http://schemas.microsoft.com/office/powerpoint/2010/main" val="31104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ABEDBD-9B4A-403E-AC52-628BB58544DE}"/>
              </a:ext>
            </a:extLst>
          </p:cNvPr>
          <p:cNvSpPr txBox="1"/>
          <p:nvPr/>
        </p:nvSpPr>
        <p:spPr>
          <a:xfrm>
            <a:off x="785192" y="2246219"/>
            <a:ext cx="75736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PROVISIONAL – </a:t>
            </a:r>
            <a:r>
              <a:rPr lang="es-ES" sz="1600" dirty="0"/>
              <a:t>Que no es definitivo, si no solo por un tiempo.</a:t>
            </a:r>
          </a:p>
          <a:p>
            <a:endParaRPr lang="es-ES" sz="1600" dirty="0"/>
          </a:p>
          <a:p>
            <a:r>
              <a:rPr lang="es-ES" sz="1600" b="1" dirty="0"/>
              <a:t>SEGURIDAD ALIMENTARIA – </a:t>
            </a:r>
            <a:r>
              <a:rPr lang="es-ES" sz="1600" dirty="0"/>
              <a:t>Garantía de que el producto no causará ningún efecto adverso para la salud del consumidor cuando es preparado / consumido según su uso esperado.</a:t>
            </a:r>
          </a:p>
          <a:p>
            <a:endParaRPr lang="es-ES" sz="1600" dirty="0"/>
          </a:p>
          <a:p>
            <a:r>
              <a:rPr lang="es-ES" sz="1600" b="1" dirty="0"/>
              <a:t>PELIGRO ALIMENTARIO – </a:t>
            </a:r>
            <a:r>
              <a:rPr lang="es-ES" sz="1600" dirty="0"/>
              <a:t>Agente biológico, químico o físico en el producto con </a:t>
            </a:r>
            <a:r>
              <a:rPr lang="es-ES" sz="1600" u="sng" dirty="0"/>
              <a:t>el potencial </a:t>
            </a:r>
            <a:r>
              <a:rPr lang="es-ES" sz="1600" dirty="0"/>
              <a:t>de causar un efecto adverso para la salud del consumidor. (Incluye alérgenos).</a:t>
            </a:r>
          </a:p>
          <a:p>
            <a:endParaRPr lang="es-ES" sz="1600" dirty="0"/>
          </a:p>
          <a:p>
            <a:r>
              <a:rPr lang="es-ES" sz="1600" b="1" dirty="0"/>
              <a:t>RIESGO ALIMENTARIO - </a:t>
            </a:r>
            <a:r>
              <a:rPr lang="es-ES" sz="1600" dirty="0"/>
              <a:t>El riesgo para la inocuidad de los alimentos es una función de la </a:t>
            </a:r>
            <a:r>
              <a:rPr lang="es-ES" sz="1600" u="sng" dirty="0"/>
              <a:t>probabilidad</a:t>
            </a:r>
            <a:r>
              <a:rPr lang="es-ES" sz="1600" dirty="0"/>
              <a:t> y el efecto adverso para la salud y </a:t>
            </a:r>
            <a:r>
              <a:rPr lang="es-ES" sz="1600" u="sng" dirty="0"/>
              <a:t>la severidad </a:t>
            </a:r>
            <a:r>
              <a:rPr lang="es-ES" sz="1600" dirty="0"/>
              <a:t>de ese efecto, como consecuencia de un peligro en los alimentos.</a:t>
            </a:r>
          </a:p>
          <a:p>
            <a:endParaRPr lang="es-ES" sz="1600" dirty="0"/>
          </a:p>
          <a:p>
            <a:r>
              <a:rPr lang="es-ES" sz="1600" b="1" dirty="0"/>
              <a:t>PROCESOS DE COCINA – </a:t>
            </a:r>
            <a:r>
              <a:rPr lang="es-ES" sz="1600" dirty="0"/>
              <a:t>Conjunto de actividades relacionadas entre si que utilizan recursos para un resultado previsto.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B816E72-EEA0-4204-925A-EC36D2E0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692" y="1356178"/>
            <a:ext cx="6022616" cy="994172"/>
          </a:xfrm>
        </p:spPr>
        <p:txBody>
          <a:bodyPr>
            <a:normAutofit/>
          </a:bodyPr>
          <a:lstStyle/>
          <a:p>
            <a:r>
              <a:rPr lang="es-ES" dirty="0"/>
              <a:t>CONCEPTOS BÁSICOS</a:t>
            </a:r>
          </a:p>
        </p:txBody>
      </p:sp>
    </p:spTree>
    <p:extLst>
      <p:ext uri="{BB962C8B-B14F-4D97-AF65-F5344CB8AC3E}">
        <p14:creationId xmlns:p14="http://schemas.microsoft.com/office/powerpoint/2010/main" val="2386998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CB77-538F-499E-9898-2CEFC5478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1508"/>
            <a:ext cx="7886700" cy="444614"/>
          </a:xfrm>
        </p:spPr>
        <p:txBody>
          <a:bodyPr>
            <a:normAutofit/>
          </a:bodyPr>
          <a:lstStyle/>
          <a:p>
            <a:r>
              <a:rPr lang="es-ES" sz="2250" b="1" dirty="0"/>
              <a:t>Ejemplo 1: Mejora de los suelos de cocina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618A3AD-D30E-48F3-A234-48828FADA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979359"/>
              </p:ext>
            </p:extLst>
          </p:nvPr>
        </p:nvGraphicFramePr>
        <p:xfrm>
          <a:off x="217714" y="1906814"/>
          <a:ext cx="5366657" cy="4114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14893">
                  <a:extLst>
                    <a:ext uri="{9D8B030D-6E8A-4147-A177-3AD203B41FA5}">
                      <a16:colId xmlns:a16="http://schemas.microsoft.com/office/drawing/2014/main" val="113481402"/>
                    </a:ext>
                  </a:extLst>
                </a:gridCol>
                <a:gridCol w="3351764">
                  <a:extLst>
                    <a:ext uri="{9D8B030D-6E8A-4147-A177-3AD203B41FA5}">
                      <a16:colId xmlns:a16="http://schemas.microsoft.com/office/drawing/2014/main" val="110394711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s-ES" sz="1400" b="1" dirty="0"/>
                        <a:t>Tiempo: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b="0" dirty="0"/>
                        <a:t>2 meses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9182959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r>
                        <a:rPr lang="es-ES" sz="1400" b="1" dirty="0"/>
                        <a:t>Procesos de cocina afectados: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400" dirty="0"/>
                        <a:t>Todos por fases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Cocción en hornos.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Limpieza y desinfección en túnel de lavado.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Climatización cuartos fríos.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Cámaras y congeladores.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Emplatado en cinta.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Almacenamiento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3774805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s-ES" sz="1400" b="1" dirty="0"/>
                        <a:t>Tipo de servicio: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Hospital pequeño (población riesgo)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9883311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r>
                        <a:rPr lang="es-ES" sz="1400" b="1" dirty="0"/>
                        <a:t>Requisitos legales afectados: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Requisitos constructivos.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Servicios + vestuario.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Cocción/mantenimiento </a:t>
                      </a:r>
                      <a:r>
                        <a:rPr lang="es-ES" sz="1400" dirty="0" err="1"/>
                        <a:t>Tª</a:t>
                      </a:r>
                      <a:r>
                        <a:rPr lang="es-ES" sz="1400" dirty="0"/>
                        <a:t>&gt;65ºC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Almacenamiento en refrigeración y congelación.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Limpieza mecánica.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Alérgenos.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…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3377886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1BDF59F-787A-45A1-96EE-1439C35883DD}"/>
              </a:ext>
            </a:extLst>
          </p:cNvPr>
          <p:cNvSpPr txBox="1"/>
          <p:nvPr/>
        </p:nvSpPr>
        <p:spPr>
          <a:xfrm>
            <a:off x="5753100" y="2152179"/>
            <a:ext cx="3058886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350" dirty="0"/>
              <a:t>Formación del personal.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350" dirty="0"/>
              <a:t>Planificación fases obra en función procesos de cocina y recursos disponibles.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Sectorización.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Cambio de circuitos.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Incorporación de IV y V gama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Alquiler módulos según necesidad.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Cambios en el menú, según área afectada.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Vajilla desechable.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Subcontratar limpieza material.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350" dirty="0"/>
              <a:t>Alquiler módulo completo.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E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E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65645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7DDA7E-4F83-44CD-AB2E-77EA2B902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2319932"/>
            <a:ext cx="8178800" cy="22181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97527C5-65EE-4D27-8FC7-6D653DC59E51}"/>
              </a:ext>
            </a:extLst>
          </p:cNvPr>
          <p:cNvSpPr/>
          <p:nvPr/>
        </p:nvSpPr>
        <p:spPr>
          <a:xfrm>
            <a:off x="8535573" y="2798591"/>
            <a:ext cx="527539" cy="478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350" dirty="0"/>
              <a:t>MP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D4329CA1-2FFE-4A46-BF1C-D78459AD83C6}"/>
              </a:ext>
            </a:extLst>
          </p:cNvPr>
          <p:cNvSpPr/>
          <p:nvPr/>
        </p:nvSpPr>
        <p:spPr>
          <a:xfrm rot="5400000">
            <a:off x="8174209" y="2784702"/>
            <a:ext cx="216290" cy="506437"/>
          </a:xfrm>
          <a:prstGeom prst="downArrow">
            <a:avLst>
              <a:gd name="adj1" fmla="val 50000"/>
              <a:gd name="adj2" fmla="val 5285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E22A5A-9AE1-45A7-811E-4FED513F34F4}"/>
              </a:ext>
            </a:extLst>
          </p:cNvPr>
          <p:cNvSpPr/>
          <p:nvPr/>
        </p:nvSpPr>
        <p:spPr>
          <a:xfrm>
            <a:off x="2847145" y="1599678"/>
            <a:ext cx="4083148" cy="4786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EJEMPLO COCINA HOSPITALARIA</a:t>
            </a:r>
          </a:p>
        </p:txBody>
      </p:sp>
    </p:spTree>
    <p:extLst>
      <p:ext uri="{BB962C8B-B14F-4D97-AF65-F5344CB8AC3E}">
        <p14:creationId xmlns:p14="http://schemas.microsoft.com/office/powerpoint/2010/main" val="3139146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7DDA7E-4F83-44CD-AB2E-77EA2B902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2980105"/>
            <a:ext cx="8178800" cy="221813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4007700-6362-4CD8-A413-A7AF604CCB11}"/>
              </a:ext>
            </a:extLst>
          </p:cNvPr>
          <p:cNvSpPr/>
          <p:nvPr/>
        </p:nvSpPr>
        <p:spPr>
          <a:xfrm>
            <a:off x="6977743" y="3553051"/>
            <a:ext cx="217715" cy="1371600"/>
          </a:xfrm>
          <a:prstGeom prst="rect">
            <a:avLst/>
          </a:prstGeom>
          <a:solidFill>
            <a:srgbClr val="FFFF00">
              <a:alpha val="1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61EBC3-4F39-4581-82DD-C322B7667EE9}"/>
              </a:ext>
            </a:extLst>
          </p:cNvPr>
          <p:cNvSpPr/>
          <p:nvPr/>
        </p:nvSpPr>
        <p:spPr>
          <a:xfrm>
            <a:off x="7710714" y="3553051"/>
            <a:ext cx="573314" cy="1371600"/>
          </a:xfrm>
          <a:prstGeom prst="rect">
            <a:avLst/>
          </a:prstGeom>
          <a:solidFill>
            <a:srgbClr val="FFFF00">
              <a:alpha val="1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70ADC3-2E39-40B9-9E9E-8F9C49DCB221}"/>
              </a:ext>
            </a:extLst>
          </p:cNvPr>
          <p:cNvSpPr/>
          <p:nvPr/>
        </p:nvSpPr>
        <p:spPr>
          <a:xfrm>
            <a:off x="7195458" y="3689845"/>
            <a:ext cx="573314" cy="1234806"/>
          </a:xfrm>
          <a:prstGeom prst="rect">
            <a:avLst/>
          </a:prstGeom>
          <a:solidFill>
            <a:srgbClr val="FFFF00">
              <a:alpha val="1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19060B-CBFC-4CDC-BE91-9A69A9B458F7}"/>
              </a:ext>
            </a:extLst>
          </p:cNvPr>
          <p:cNvSpPr/>
          <p:nvPr/>
        </p:nvSpPr>
        <p:spPr>
          <a:xfrm>
            <a:off x="5007428" y="4619851"/>
            <a:ext cx="1970315" cy="304800"/>
          </a:xfrm>
          <a:prstGeom prst="rect">
            <a:avLst/>
          </a:prstGeom>
          <a:solidFill>
            <a:srgbClr val="FFFF00">
              <a:alpha val="1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0F4EE8C7-9C9E-4576-956A-F4EDBBEB6752}"/>
              </a:ext>
            </a:extLst>
          </p:cNvPr>
          <p:cNvSpPr/>
          <p:nvPr/>
        </p:nvSpPr>
        <p:spPr>
          <a:xfrm>
            <a:off x="4865915" y="4549094"/>
            <a:ext cx="478972" cy="446315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783C9C-A167-4A9A-85C3-FB68447313E6}"/>
              </a:ext>
            </a:extLst>
          </p:cNvPr>
          <p:cNvCxnSpPr/>
          <p:nvPr/>
        </p:nvCxnSpPr>
        <p:spPr>
          <a:xfrm>
            <a:off x="1948543" y="2736623"/>
            <a:ext cx="0" cy="1676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356ECFB-BA51-462E-AAA6-6AADCD2A6FD4}"/>
              </a:ext>
            </a:extLst>
          </p:cNvPr>
          <p:cNvCxnSpPr/>
          <p:nvPr/>
        </p:nvCxnSpPr>
        <p:spPr>
          <a:xfrm>
            <a:off x="1937658" y="4402138"/>
            <a:ext cx="23295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2C6ABA4-2C03-48CE-8E5D-958318B7578E}"/>
              </a:ext>
            </a:extLst>
          </p:cNvPr>
          <p:cNvCxnSpPr/>
          <p:nvPr/>
        </p:nvCxnSpPr>
        <p:spPr>
          <a:xfrm>
            <a:off x="4256315" y="4413024"/>
            <a:ext cx="0" cy="3592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A828F6-F3D6-4619-A3A6-800016E12DD7}"/>
              </a:ext>
            </a:extLst>
          </p:cNvPr>
          <p:cNvCxnSpPr>
            <a:cxnSpLocks/>
          </p:cNvCxnSpPr>
          <p:nvPr/>
        </p:nvCxnSpPr>
        <p:spPr>
          <a:xfrm>
            <a:off x="4267200" y="4772251"/>
            <a:ext cx="6619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E485E01-0F7F-4483-9A22-9C3775270194}"/>
              </a:ext>
            </a:extLst>
          </p:cNvPr>
          <p:cNvCxnSpPr/>
          <p:nvPr/>
        </p:nvCxnSpPr>
        <p:spPr>
          <a:xfrm flipV="1">
            <a:off x="4929188" y="4024879"/>
            <a:ext cx="0" cy="747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75B0B1E-003F-4A67-91CE-F6460222A8BE}"/>
              </a:ext>
            </a:extLst>
          </p:cNvPr>
          <p:cNvCxnSpPr/>
          <p:nvPr/>
        </p:nvCxnSpPr>
        <p:spPr>
          <a:xfrm>
            <a:off x="4929188" y="4035595"/>
            <a:ext cx="492919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A523B176-1929-497D-810C-A81BD6497596}"/>
              </a:ext>
            </a:extLst>
          </p:cNvPr>
          <p:cNvSpPr/>
          <p:nvPr/>
        </p:nvSpPr>
        <p:spPr>
          <a:xfrm>
            <a:off x="2029082" y="2156816"/>
            <a:ext cx="4083148" cy="4786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350" b="1" dirty="0"/>
              <a:t>FASE 1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Cambio de circuito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Horarios proveedores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Desembalaje envases primarios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Horarios basuras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Protección sectorización</a:t>
            </a:r>
          </a:p>
          <a:p>
            <a:pPr marL="214313" indent="-214313">
              <a:buFontTx/>
              <a:buChar char="-"/>
            </a:pPr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189009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26" grpId="0" animBg="1"/>
      <p:bldP spid="26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7DDA7E-4F83-44CD-AB2E-77EA2B902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3132732"/>
            <a:ext cx="8178800" cy="2218134"/>
          </a:xfrm>
          <a:prstGeom prst="rect">
            <a:avLst/>
          </a:prstGeom>
        </p:spPr>
      </p:pic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597527C5-65EE-4D27-8FC7-6D653DC59E51}"/>
              </a:ext>
            </a:extLst>
          </p:cNvPr>
          <p:cNvSpPr/>
          <p:nvPr/>
        </p:nvSpPr>
        <p:spPr>
          <a:xfrm>
            <a:off x="7342553" y="5216838"/>
            <a:ext cx="1318847" cy="47865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dirty="0"/>
              <a:t>Módulo cámara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FBE9A5-319E-4A1A-B1D8-AA6CE5F049D3}"/>
              </a:ext>
            </a:extLst>
          </p:cNvPr>
          <p:cNvSpPr/>
          <p:nvPr/>
        </p:nvSpPr>
        <p:spPr>
          <a:xfrm>
            <a:off x="2029082" y="2309443"/>
            <a:ext cx="4083148" cy="4786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350" b="1" dirty="0"/>
              <a:t>FASE 2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Horarios proveedores, entrega diaria fresco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Prescindir congelado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Simplificar menú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Protección sectorización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Módulo de cámara</a:t>
            </a:r>
          </a:p>
          <a:p>
            <a:pPr marL="214313" indent="-214313">
              <a:buFontTx/>
              <a:buChar char="-"/>
            </a:pPr>
            <a:endParaRPr lang="es-E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C3A236-46D0-4F78-AE60-1BB7DF9184EF}"/>
              </a:ext>
            </a:extLst>
          </p:cNvPr>
          <p:cNvSpPr/>
          <p:nvPr/>
        </p:nvSpPr>
        <p:spPr>
          <a:xfrm>
            <a:off x="5201362" y="3515399"/>
            <a:ext cx="1751595" cy="1234806"/>
          </a:xfrm>
          <a:prstGeom prst="rect">
            <a:avLst/>
          </a:prstGeom>
          <a:solidFill>
            <a:srgbClr val="FFFF00">
              <a:alpha val="1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50B2D399-69C0-4962-81BB-99C830398D07}"/>
              </a:ext>
            </a:extLst>
          </p:cNvPr>
          <p:cNvSpPr/>
          <p:nvPr/>
        </p:nvSpPr>
        <p:spPr>
          <a:xfrm>
            <a:off x="4979628" y="3909644"/>
            <a:ext cx="478972" cy="446315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A8C297B-21F9-42BC-8555-1EF715658F36}"/>
              </a:ext>
            </a:extLst>
          </p:cNvPr>
          <p:cNvCxnSpPr/>
          <p:nvPr/>
        </p:nvCxnSpPr>
        <p:spPr>
          <a:xfrm flipV="1">
            <a:off x="8661400" y="3811857"/>
            <a:ext cx="0" cy="13927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3E984DE-7076-4353-9B13-D72F5070A9DF}"/>
              </a:ext>
            </a:extLst>
          </p:cNvPr>
          <p:cNvCxnSpPr/>
          <p:nvPr/>
        </p:nvCxnSpPr>
        <p:spPr>
          <a:xfrm flipH="1">
            <a:off x="7163972" y="3801306"/>
            <a:ext cx="14974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BCF025-FD2D-4DDC-95CB-077E0F4591F2}"/>
              </a:ext>
            </a:extLst>
          </p:cNvPr>
          <p:cNvCxnSpPr/>
          <p:nvPr/>
        </p:nvCxnSpPr>
        <p:spPr>
          <a:xfrm>
            <a:off x="7185074" y="3811856"/>
            <a:ext cx="0" cy="11605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A6A2B94-8FD6-4E80-B6D1-5C760D0B2641}"/>
              </a:ext>
            </a:extLst>
          </p:cNvPr>
          <p:cNvCxnSpPr/>
          <p:nvPr/>
        </p:nvCxnSpPr>
        <p:spPr>
          <a:xfrm flipH="1">
            <a:off x="4251961" y="4982991"/>
            <a:ext cx="2922563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79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7DDA7E-4F83-44CD-AB2E-77EA2B902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2827932"/>
            <a:ext cx="8178800" cy="221813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35D27C4-55C1-41D3-ABEC-94DF74E65B83}"/>
              </a:ext>
            </a:extLst>
          </p:cNvPr>
          <p:cNvSpPr/>
          <p:nvPr/>
        </p:nvSpPr>
        <p:spPr>
          <a:xfrm>
            <a:off x="2029082" y="2004643"/>
            <a:ext cx="4083148" cy="4786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350" b="1" dirty="0"/>
              <a:t>FASE 3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Módulo cocción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Cambiar circuitos entrega producto (preservado) y material sucio.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Simplificar menú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Protección sectorización</a:t>
            </a:r>
          </a:p>
          <a:p>
            <a:pPr marL="214313" indent="-214313">
              <a:buFontTx/>
              <a:buChar char="-"/>
            </a:pPr>
            <a:endParaRPr lang="es-E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F7A5F8-6D89-4725-8AAE-D93EF2D41C99}"/>
              </a:ext>
            </a:extLst>
          </p:cNvPr>
          <p:cNvSpPr/>
          <p:nvPr/>
        </p:nvSpPr>
        <p:spPr>
          <a:xfrm>
            <a:off x="2384473" y="3200048"/>
            <a:ext cx="2817056" cy="1551998"/>
          </a:xfrm>
          <a:prstGeom prst="rect">
            <a:avLst/>
          </a:prstGeom>
          <a:solidFill>
            <a:srgbClr val="FFFF00">
              <a:alpha val="1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B261F3A9-AAE3-47CD-B96B-1A9896526262}"/>
              </a:ext>
            </a:extLst>
          </p:cNvPr>
          <p:cNvSpPr/>
          <p:nvPr/>
        </p:nvSpPr>
        <p:spPr>
          <a:xfrm>
            <a:off x="2144988" y="3976046"/>
            <a:ext cx="478972" cy="446315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9C540539-463A-45D4-82AF-6D2ABA495AC6}"/>
              </a:ext>
            </a:extLst>
          </p:cNvPr>
          <p:cNvSpPr/>
          <p:nvPr/>
        </p:nvSpPr>
        <p:spPr>
          <a:xfrm>
            <a:off x="7342553" y="4912038"/>
            <a:ext cx="1318847" cy="47865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dirty="0"/>
              <a:t>Módulo cocción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BA5180F-6DF7-4554-BD65-B87E60AB58E8}"/>
              </a:ext>
            </a:extLst>
          </p:cNvPr>
          <p:cNvCxnSpPr/>
          <p:nvPr/>
        </p:nvCxnSpPr>
        <p:spPr>
          <a:xfrm flipV="1">
            <a:off x="8661400" y="2827932"/>
            <a:ext cx="0" cy="20841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C43D87-E7B6-489D-BF0D-AC33B3FF6302}"/>
              </a:ext>
            </a:extLst>
          </p:cNvPr>
          <p:cNvCxnSpPr/>
          <p:nvPr/>
        </p:nvCxnSpPr>
        <p:spPr>
          <a:xfrm>
            <a:off x="2029082" y="2827932"/>
            <a:ext cx="0" cy="12995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DC6CDCC-02DC-495E-B688-1EC536BF91BA}"/>
              </a:ext>
            </a:extLst>
          </p:cNvPr>
          <p:cNvCxnSpPr/>
          <p:nvPr/>
        </p:nvCxnSpPr>
        <p:spPr>
          <a:xfrm flipH="1">
            <a:off x="1104900" y="4127500"/>
            <a:ext cx="9241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7DDA7E-4F83-44CD-AB2E-77EA2B902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2916832"/>
            <a:ext cx="8178800" cy="221813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35D27C4-55C1-41D3-ABEC-94DF74E65B83}"/>
              </a:ext>
            </a:extLst>
          </p:cNvPr>
          <p:cNvSpPr/>
          <p:nvPr/>
        </p:nvSpPr>
        <p:spPr>
          <a:xfrm>
            <a:off x="2029082" y="2093543"/>
            <a:ext cx="4083148" cy="4786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350" b="1" dirty="0"/>
              <a:t>FASE 4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Módulo limpieza // vajilla desechable // Subcontratar limpieza de material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Cambiar circuitos material sucio.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Protección sectorización</a:t>
            </a:r>
          </a:p>
          <a:p>
            <a:pPr marL="214313" indent="-214313">
              <a:buFontTx/>
              <a:buChar char="-"/>
            </a:pPr>
            <a:endParaRPr lang="es-E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F7A5F8-6D89-4725-8AAE-D93EF2D41C99}"/>
              </a:ext>
            </a:extLst>
          </p:cNvPr>
          <p:cNvSpPr/>
          <p:nvPr/>
        </p:nvSpPr>
        <p:spPr>
          <a:xfrm>
            <a:off x="482600" y="3249900"/>
            <a:ext cx="1891323" cy="1751038"/>
          </a:xfrm>
          <a:prstGeom prst="rect">
            <a:avLst/>
          </a:prstGeom>
          <a:solidFill>
            <a:srgbClr val="FFFF00">
              <a:alpha val="1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B261F3A9-AAE3-47CD-B96B-1A9896526262}"/>
              </a:ext>
            </a:extLst>
          </p:cNvPr>
          <p:cNvSpPr/>
          <p:nvPr/>
        </p:nvSpPr>
        <p:spPr>
          <a:xfrm>
            <a:off x="2144988" y="4064946"/>
            <a:ext cx="478972" cy="446315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9C540539-463A-45D4-82AF-6D2ABA495AC6}"/>
              </a:ext>
            </a:extLst>
          </p:cNvPr>
          <p:cNvSpPr/>
          <p:nvPr/>
        </p:nvSpPr>
        <p:spPr>
          <a:xfrm>
            <a:off x="7342553" y="5000938"/>
            <a:ext cx="1318847" cy="47865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dirty="0"/>
              <a:t>Módulo limpieza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61ABE4A-AAD8-45BB-A3D6-271289311CE8}"/>
              </a:ext>
            </a:extLst>
          </p:cNvPr>
          <p:cNvCxnSpPr/>
          <p:nvPr/>
        </p:nvCxnSpPr>
        <p:spPr>
          <a:xfrm>
            <a:off x="4406900" y="4711700"/>
            <a:ext cx="4127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91D568E-3E8B-4C90-A948-C27670B37053}"/>
              </a:ext>
            </a:extLst>
          </p:cNvPr>
          <p:cNvCxnSpPr/>
          <p:nvPr/>
        </p:nvCxnSpPr>
        <p:spPr>
          <a:xfrm>
            <a:off x="8534400" y="4711700"/>
            <a:ext cx="0" cy="2892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70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CB77-538F-499E-9898-2CEFC5478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08446"/>
            <a:ext cx="7886700" cy="444614"/>
          </a:xfrm>
        </p:spPr>
        <p:txBody>
          <a:bodyPr>
            <a:normAutofit/>
          </a:bodyPr>
          <a:lstStyle/>
          <a:p>
            <a:r>
              <a:rPr lang="es-ES" sz="2250" b="1" dirty="0"/>
              <a:t>Ejemplo 2: remodelación cocina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618A3AD-D30E-48F3-A234-48828FADA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437992"/>
              </p:ext>
            </p:extLst>
          </p:nvPr>
        </p:nvGraphicFramePr>
        <p:xfrm>
          <a:off x="628650" y="2051761"/>
          <a:ext cx="4436891" cy="34366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99363">
                  <a:extLst>
                    <a:ext uri="{9D8B030D-6E8A-4147-A177-3AD203B41FA5}">
                      <a16:colId xmlns:a16="http://schemas.microsoft.com/office/drawing/2014/main" val="113481402"/>
                    </a:ext>
                  </a:extLst>
                </a:gridCol>
                <a:gridCol w="2937528">
                  <a:extLst>
                    <a:ext uri="{9D8B030D-6E8A-4147-A177-3AD203B41FA5}">
                      <a16:colId xmlns:a16="http://schemas.microsoft.com/office/drawing/2014/main" val="1103947110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s-ES" sz="1400" b="1" dirty="0"/>
                        <a:t>Tiempo: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b="0" dirty="0"/>
                        <a:t>1 año y medio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918295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s-ES" sz="1400" b="1" dirty="0"/>
                        <a:t>Procesos de cocina afectados: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Todo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3774805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s-ES" sz="1400" b="1" dirty="0"/>
                        <a:t>Tipo de servicio: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Escolar (población riesgo)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9883311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s-ES" sz="1400" b="1" dirty="0"/>
                        <a:t>Requisitos legales afectados: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Requisitos constructivos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Cocción/mantenimiento </a:t>
                      </a:r>
                      <a:r>
                        <a:rPr lang="es-ES" sz="1400" dirty="0" err="1"/>
                        <a:t>Tª</a:t>
                      </a:r>
                      <a:r>
                        <a:rPr lang="es-ES" sz="1400" dirty="0"/>
                        <a:t>&gt;65ºC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Cadena fría.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Limpieza mecánica.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Higiene del personal.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Formación del personal.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Alérgenos.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…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3377886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59D52F6-5663-4737-8627-3D06A7361978}"/>
              </a:ext>
            </a:extLst>
          </p:cNvPr>
          <p:cNvSpPr txBox="1"/>
          <p:nvPr/>
        </p:nvSpPr>
        <p:spPr>
          <a:xfrm>
            <a:off x="5065541" y="1953060"/>
            <a:ext cx="305888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350" dirty="0"/>
              <a:t>Simplificación menú.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350" dirty="0"/>
              <a:t>Habilitar espacio provisional.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Requisitos constructivos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Limpieza mecánica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Lavamanos y vestuarios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Extracción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Climatización cuartos fríos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Alquiler equipos de cocción y enfriamiento (si es necesario)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350" dirty="0"/>
              <a:t>Habilitar espacio provisional con limitaciones.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Alquiler módulos complementarios.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Contratación </a:t>
            </a:r>
            <a:r>
              <a:rPr lang="es-ES" sz="1350" dirty="0" err="1"/>
              <a:t>cátering</a:t>
            </a:r>
            <a:r>
              <a:rPr lang="es-ES" sz="1350" dirty="0"/>
              <a:t>, IV gamas.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350" dirty="0"/>
              <a:t>Alquiler módulo completo.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E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E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1744371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3966986-669F-4F2B-89AD-21F8F4422815}"/>
              </a:ext>
            </a:extLst>
          </p:cNvPr>
          <p:cNvSpPr txBox="1">
            <a:spLocks/>
          </p:cNvSpPr>
          <p:nvPr/>
        </p:nvSpPr>
        <p:spPr>
          <a:xfrm>
            <a:off x="628650" y="1593885"/>
            <a:ext cx="7886700" cy="44461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50" b="1" dirty="0"/>
              <a:t>Ejemplo 3: servicio especial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70E6233-28CA-4DCC-801F-2DD0B1994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20728"/>
              </p:ext>
            </p:extLst>
          </p:nvPr>
        </p:nvGraphicFramePr>
        <p:xfrm>
          <a:off x="628650" y="2038498"/>
          <a:ext cx="4182502" cy="3261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54009">
                  <a:extLst>
                    <a:ext uri="{9D8B030D-6E8A-4147-A177-3AD203B41FA5}">
                      <a16:colId xmlns:a16="http://schemas.microsoft.com/office/drawing/2014/main" val="113481402"/>
                    </a:ext>
                  </a:extLst>
                </a:gridCol>
                <a:gridCol w="3028493">
                  <a:extLst>
                    <a:ext uri="{9D8B030D-6E8A-4147-A177-3AD203B41FA5}">
                      <a16:colId xmlns:a16="http://schemas.microsoft.com/office/drawing/2014/main" val="110394711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s-ES" sz="1400" b="1" dirty="0"/>
                        <a:t>Tiempo: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b="0" dirty="0"/>
                        <a:t>2 días?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918295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s-ES" sz="1400" b="1" dirty="0"/>
                        <a:t>Procesos de cocina afectados: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Todo, por fases.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3774805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s-ES" sz="1400" b="1" dirty="0"/>
                        <a:t>Tipo de servicio: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Menú completo: pica-pica, primero, segundo y postre para 250 personas.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9883311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r>
                        <a:rPr lang="es-ES" sz="1400" b="1" dirty="0"/>
                        <a:t>Requisitos legales afectados: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Requisitos constructivos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Cocción/mantenimiento </a:t>
                      </a:r>
                      <a:r>
                        <a:rPr lang="es-ES" sz="1400" dirty="0" err="1"/>
                        <a:t>Tª</a:t>
                      </a:r>
                      <a:r>
                        <a:rPr lang="es-ES" sz="1400" dirty="0"/>
                        <a:t>&gt;65ºC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Cadena fría.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Limpieza mecánica.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Higiene del personal.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Formación del personal.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Alérgenos.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…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337788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C6DE2F2-1586-4349-9687-EA9F579419D7}"/>
              </a:ext>
            </a:extLst>
          </p:cNvPr>
          <p:cNvSpPr txBox="1"/>
          <p:nvPr/>
        </p:nvSpPr>
        <p:spPr>
          <a:xfrm>
            <a:off x="5065541" y="1871135"/>
            <a:ext cx="3058886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350" dirty="0"/>
              <a:t>Oferta gastronómica adaptada a los recursos.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350" dirty="0"/>
              <a:t>Adecuar los espacios de office.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Requisitos de frío.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Requisitos de mantenimiento en caliente.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Lavamanos.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s-ES" sz="1350" dirty="0"/>
              <a:t>Alquiler equipos de cocción y enfriamiento (si es necesario para preparaciones previas.)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350" dirty="0"/>
              <a:t>Incorporar IV o V gamas.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350" dirty="0"/>
              <a:t>Refuerzo personal de cocina.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350" dirty="0"/>
              <a:t>Análisis contaminación cruzada por alérgenos.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E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E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342158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389F-4CD4-4948-97DD-1CB63946B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21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Conclusiones</a:t>
            </a:r>
            <a:br>
              <a:rPr lang="es-ES" dirty="0"/>
            </a:br>
            <a:endParaRPr lang="es-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3D258F-0FA1-4043-9D91-B51BF80A65B4}"/>
              </a:ext>
            </a:extLst>
          </p:cNvPr>
          <p:cNvSpPr txBox="1"/>
          <p:nvPr/>
        </p:nvSpPr>
        <p:spPr>
          <a:xfrm>
            <a:off x="628650" y="2293544"/>
            <a:ext cx="7421587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75" dirty="0"/>
              <a:t>Pensamiento basado en procesos y en la evaluación del riesgo.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75" dirty="0"/>
              <a:t>Medidas preventivas adecuadas, realistas y proporcionales a la situación de provisionalidad. Tienen que ir dirigidas a reducir o eliminar un riesgo, ya que estamos modificando el proceso de cocina.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75" dirty="0"/>
              <a:t>Análisis en base al tiempo de provisionalidad, el tipo de servicio, afectación a los procesos de cocina y cumplimiento de requisitos legales.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75" dirty="0"/>
              <a:t>Responsabilidad en la planificación de los servicios provisionales, predisposición a renunciar temporalmente a algunos aspectos. Principio de precaución.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75" dirty="0"/>
              <a:t>Planificación y coordinación entre todas las partes interesadas.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40665970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A48C4-015A-4FA8-AE21-DDB0F616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31914"/>
            <a:ext cx="7886700" cy="994172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/>
              <a:t>…muchas gracias por vuestra atención</a:t>
            </a:r>
            <a:br>
              <a:rPr lang="es-ES" dirty="0"/>
            </a:br>
            <a:br>
              <a:rPr lang="es-ES" dirty="0"/>
            </a:br>
            <a:r>
              <a:rPr lang="es-ES" sz="2200" dirty="0"/>
              <a:t>Isabel Doys</a:t>
            </a:r>
            <a:br>
              <a:rPr lang="es-ES" sz="2200" dirty="0"/>
            </a:br>
            <a:r>
              <a:rPr lang="es-ES" sz="2200" dirty="0"/>
              <a:t>Directora técnica - </a:t>
            </a:r>
            <a:r>
              <a:rPr lang="es-ES" sz="2200" dirty="0" err="1"/>
              <a:t>Normafood</a:t>
            </a:r>
            <a:br>
              <a:rPr lang="es-ES" sz="2200" dirty="0"/>
            </a:br>
            <a:r>
              <a:rPr lang="es-ES" sz="2200" dirty="0">
                <a:hlinkClick r:id="rId2"/>
              </a:rPr>
              <a:t>isabeldoys@normafood.com</a:t>
            </a:r>
            <a:br>
              <a:rPr lang="es-ES" sz="2200" dirty="0"/>
            </a:b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20355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6C3A56-CCFA-4E59-A3CB-A3D6B1378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032" y="2474831"/>
            <a:ext cx="4014787" cy="3603271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1A317A5C-0D5D-443D-943D-815C5A8D9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200" y="6170435"/>
            <a:ext cx="4559300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500" dirty="0">
                <a:solidFill>
                  <a:srgbClr val="212121"/>
                </a:solidFill>
                <a:latin typeface="inherit"/>
              </a:rPr>
              <a:t>El riesgo es la probabilidad de que un peligro cause daño</a:t>
            </a:r>
            <a:r>
              <a:rPr lang="es-ES" altLang="es-ES" sz="900" dirty="0">
                <a:solidFill>
                  <a:srgbClr val="212121"/>
                </a:solidFill>
                <a:latin typeface="inherit"/>
              </a:rPr>
              <a:t>.</a:t>
            </a:r>
            <a:r>
              <a:rPr lang="es-ES" altLang="es-ES" sz="825" dirty="0"/>
              <a:t> </a:t>
            </a:r>
            <a:endParaRPr lang="es-ES" altLang="es-ES" sz="1350" dirty="0"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CF2564-1F22-44B6-9BB7-1D7960D14F60}"/>
              </a:ext>
            </a:extLst>
          </p:cNvPr>
          <p:cNvSpPr txBox="1"/>
          <p:nvPr/>
        </p:nvSpPr>
        <p:spPr>
          <a:xfrm>
            <a:off x="384762" y="4330977"/>
            <a:ext cx="1769165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b="1" dirty="0"/>
              <a:t>SEVERIDAD </a:t>
            </a:r>
            <a:r>
              <a:rPr lang="es-ES" sz="1350" dirty="0"/>
              <a:t>– causa potencial del riesgo: ataque del tiburón, heridas graves, muerte.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3230AF-11FC-4D26-A9EF-D33E5BF2D95A}"/>
              </a:ext>
            </a:extLst>
          </p:cNvPr>
          <p:cNvSpPr txBox="1"/>
          <p:nvPr/>
        </p:nvSpPr>
        <p:spPr>
          <a:xfrm>
            <a:off x="368300" y="3049380"/>
            <a:ext cx="1769165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b="1" dirty="0"/>
              <a:t>PROBABILIDAD – </a:t>
            </a:r>
            <a:r>
              <a:rPr lang="es-ES" sz="1350" dirty="0"/>
              <a:t>Que, sin ser seguro, es muy posible que sea, se cumpla, suceda o exista.</a:t>
            </a: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745E715A-1183-40F5-9D5C-DC75F364A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9362" y="2206778"/>
            <a:ext cx="4014787" cy="2885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875" b="1" dirty="0">
                <a:solidFill>
                  <a:srgbClr val="009C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PELIGRO</a:t>
            </a:r>
            <a:r>
              <a:rPr lang="es-ES" altLang="es-ES" sz="1875" b="1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ES" altLang="es-ES" sz="1875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         </a:t>
            </a:r>
            <a:r>
              <a:rPr lang="es-ES" altLang="es-ES" sz="1875" b="1" dirty="0">
                <a:solidFill>
                  <a:srgbClr val="D470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</a:t>
            </a:r>
            <a:r>
              <a:rPr lang="es-ES" altLang="es-ES" sz="18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ED78C8F-8A9A-46CC-BF1B-845D47FC1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138" y="1590245"/>
            <a:ext cx="6003234" cy="2885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875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¿EN QUÉ SE BASA EL ANÁLISIS DEL RIESGO?</a:t>
            </a:r>
          </a:p>
        </p:txBody>
      </p:sp>
    </p:spTree>
    <p:extLst>
      <p:ext uri="{BB962C8B-B14F-4D97-AF65-F5344CB8AC3E}">
        <p14:creationId xmlns:p14="http://schemas.microsoft.com/office/powerpoint/2010/main" val="121615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5D7BAA4-7628-460B-A80B-48965F7B4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543954"/>
              </p:ext>
            </p:extLst>
          </p:nvPr>
        </p:nvGraphicFramePr>
        <p:xfrm>
          <a:off x="1387616" y="3588443"/>
          <a:ext cx="6095999" cy="148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671">
                  <a:extLst>
                    <a:ext uri="{9D8B030D-6E8A-4147-A177-3AD203B41FA5}">
                      <a16:colId xmlns:a16="http://schemas.microsoft.com/office/drawing/2014/main" val="2930917889"/>
                    </a:ext>
                  </a:extLst>
                </a:gridCol>
                <a:gridCol w="1275761">
                  <a:extLst>
                    <a:ext uri="{9D8B030D-6E8A-4147-A177-3AD203B41FA5}">
                      <a16:colId xmlns:a16="http://schemas.microsoft.com/office/drawing/2014/main" val="1285140935"/>
                    </a:ext>
                  </a:extLst>
                </a:gridCol>
                <a:gridCol w="1303340">
                  <a:extLst>
                    <a:ext uri="{9D8B030D-6E8A-4147-A177-3AD203B41FA5}">
                      <a16:colId xmlns:a16="http://schemas.microsoft.com/office/drawing/2014/main" val="2596338590"/>
                    </a:ext>
                  </a:extLst>
                </a:gridCol>
                <a:gridCol w="1380227">
                  <a:extLst>
                    <a:ext uri="{9D8B030D-6E8A-4147-A177-3AD203B41FA5}">
                      <a16:colId xmlns:a16="http://schemas.microsoft.com/office/drawing/2014/main" val="3582973159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s-ES" sz="1400" dirty="0"/>
                        <a:t>PELIGRO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PROBABILIDAD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700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GRAVEDAD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ysClr val="windowText" lastClr="000000"/>
                          </a:solidFill>
                        </a:rPr>
                        <a:t>RESULTADO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03671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s-ES" sz="1400" dirty="0"/>
                        <a:t>Presencia de anisakis en pescado congelado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BAJA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ALTA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MODERADO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73443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s-ES" sz="1400" dirty="0"/>
                        <a:t>Presencia de anisakis en sushi elaborado con pescado fresco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ALTA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ALTA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CRITICO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77665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7047051-FDDB-4F02-9DE0-92A48AFD0AAF}"/>
              </a:ext>
            </a:extLst>
          </p:cNvPr>
          <p:cNvSpPr txBox="1"/>
          <p:nvPr/>
        </p:nvSpPr>
        <p:spPr>
          <a:xfrm>
            <a:off x="1387616" y="5143597"/>
            <a:ext cx="4125686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350" b="1" dirty="0"/>
              <a:t>MEDIDAS PREVENTIVAS</a:t>
            </a:r>
          </a:p>
          <a:p>
            <a:pPr marL="214313" indent="-214313">
              <a:buFontTx/>
              <a:buChar char="-"/>
            </a:pPr>
            <a:r>
              <a:rPr lang="es-ES" sz="1350" b="1" dirty="0"/>
              <a:t>CONGELACIÓN DEL PESCADO PARA CONSUMO CRUDO A -20ºC, 24h.</a:t>
            </a:r>
          </a:p>
          <a:p>
            <a:pPr marL="214313" indent="-214313">
              <a:buFontTx/>
              <a:buChar char="-"/>
            </a:pPr>
            <a:r>
              <a:rPr lang="es-ES" sz="1350" b="1" dirty="0"/>
              <a:t>CONTROL TEMPERATURA DEL CONGELADOR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BBA2457-D90C-4AE3-BCB8-FABD02832ED4}"/>
              </a:ext>
            </a:extLst>
          </p:cNvPr>
          <p:cNvSpPr/>
          <p:nvPr/>
        </p:nvSpPr>
        <p:spPr>
          <a:xfrm>
            <a:off x="5513301" y="5355180"/>
            <a:ext cx="785192" cy="4770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6C7CDA-2F56-4AF2-87C1-D879CACFA04A}"/>
              </a:ext>
            </a:extLst>
          </p:cNvPr>
          <p:cNvSpPr txBox="1"/>
          <p:nvPr/>
        </p:nvSpPr>
        <p:spPr>
          <a:xfrm>
            <a:off x="6815329" y="5417063"/>
            <a:ext cx="1610138" cy="300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350" b="1" dirty="0"/>
              <a:t>PROBABILIDAD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82AAD87E-A739-4BB0-9464-F6CE42342DB5}"/>
              </a:ext>
            </a:extLst>
          </p:cNvPr>
          <p:cNvSpPr/>
          <p:nvPr/>
        </p:nvSpPr>
        <p:spPr>
          <a:xfrm>
            <a:off x="6517154" y="5451959"/>
            <a:ext cx="228600" cy="25841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35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86A8053-979F-4FA6-973A-F1C0426A1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908119"/>
              </p:ext>
            </p:extLst>
          </p:nvPr>
        </p:nvGraphicFramePr>
        <p:xfrm>
          <a:off x="1387616" y="1799032"/>
          <a:ext cx="6096000" cy="1549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70287425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7233238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866120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47560194"/>
                    </a:ext>
                  </a:extLst>
                </a:gridCol>
              </a:tblGrid>
              <a:tr h="24683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ysClr val="windowText" lastClr="000000"/>
                          </a:solidFill>
                        </a:rPr>
                        <a:t>TABLA ANÁLISIS DEL RIESGO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489294"/>
                  </a:ext>
                </a:extLst>
              </a:tr>
              <a:tr h="314995">
                <a:tc>
                  <a:txBody>
                    <a:bodyPr/>
                    <a:lstStyle/>
                    <a:p>
                      <a:endParaRPr lang="es-E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PROBABILIDAD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70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687950"/>
                  </a:ext>
                </a:extLst>
              </a:tr>
              <a:tr h="2468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/>
                        <a:t>GRAVEDAD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BAJA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MEDIA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ALTA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439537"/>
                  </a:ext>
                </a:extLst>
              </a:tr>
              <a:tr h="246830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BAJA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IRRELEVANTE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PEQUEÑO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MODERADO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71882"/>
                  </a:ext>
                </a:extLst>
              </a:tr>
              <a:tr h="246830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MEDIA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PEQUEÑO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SIGNIFICATIVO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IMPORTANTE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388067"/>
                  </a:ext>
                </a:extLst>
              </a:tr>
              <a:tr h="246830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ALTA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MODERADO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IMPORTANTE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CRÍTICO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671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62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D1C176-A97C-4F99-AB73-5F83CF57FAF2}"/>
              </a:ext>
            </a:extLst>
          </p:cNvPr>
          <p:cNvSpPr txBox="1"/>
          <p:nvPr/>
        </p:nvSpPr>
        <p:spPr>
          <a:xfrm>
            <a:off x="964096" y="1900859"/>
            <a:ext cx="71561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/>
          </a:p>
          <a:p>
            <a:pPr algn="just"/>
            <a:r>
              <a:rPr lang="es-ES" sz="2400" dirty="0"/>
              <a:t>CUANDO HAY UNA SITUACIÓN PROVISIONAL, PUEDE AUMENTAR LA PROBABILIDAD DE QUE SE DÉ UN RIESGO, SI NO HAY PREVISTAS MEDIDAS PREVENTIVAS.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dirty="0"/>
              <a:t>MEDIDA PREVENTIVA – </a:t>
            </a:r>
            <a:r>
              <a:rPr lang="es-ES" sz="2400" dirty="0"/>
              <a:t>Acción o actividad que es esencial para prevenir o reducir un peligro alimentario.</a:t>
            </a:r>
          </a:p>
        </p:txBody>
      </p:sp>
    </p:spTree>
    <p:extLst>
      <p:ext uri="{BB962C8B-B14F-4D97-AF65-F5344CB8AC3E}">
        <p14:creationId xmlns:p14="http://schemas.microsoft.com/office/powerpoint/2010/main" val="317476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DC8DA-A94C-4522-A02C-58411DB43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772" y="2810808"/>
            <a:ext cx="6792686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MEDIDAS PREVENTIVAS EN LOS PROCESOS DE COCINA</a:t>
            </a:r>
          </a:p>
        </p:txBody>
      </p:sp>
    </p:spTree>
    <p:extLst>
      <p:ext uri="{BB962C8B-B14F-4D97-AF65-F5344CB8AC3E}">
        <p14:creationId xmlns:p14="http://schemas.microsoft.com/office/powerpoint/2010/main" val="2654676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 action="ppaction://hlinkfile"/>
            <a:extLst>
              <a:ext uri="{FF2B5EF4-FFF2-40B4-BE49-F238E27FC236}">
                <a16:creationId xmlns:a16="http://schemas.microsoft.com/office/drawing/2014/main" id="{A324767E-1509-414A-A745-B861EDCC1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86" y="1563811"/>
            <a:ext cx="3799114" cy="48483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865FE2-F352-440F-A8B6-EE131F5468B6}"/>
              </a:ext>
            </a:extLst>
          </p:cNvPr>
          <p:cNvSpPr txBox="1"/>
          <p:nvPr/>
        </p:nvSpPr>
        <p:spPr>
          <a:xfrm>
            <a:off x="4800602" y="1606329"/>
            <a:ext cx="29602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400" dirty="0"/>
              <a:t>Recepción de </a:t>
            </a:r>
            <a:r>
              <a:rPr lang="es-ES" sz="2400" dirty="0" err="1"/>
              <a:t>Mp</a:t>
            </a:r>
            <a:endParaRPr lang="es-ES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400" dirty="0"/>
              <a:t>Almacenamiento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400" dirty="0"/>
              <a:t>Manipulaciones en frío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400" dirty="0"/>
              <a:t>Tratamiento térmico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400" dirty="0"/>
              <a:t>Abatimiento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400" dirty="0"/>
              <a:t>Ensamblaje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400" dirty="0"/>
              <a:t>Emplatado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400" dirty="0"/>
              <a:t>Distribución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23721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CB0A605E-FE10-4681-93A8-7352E6FF6414}"/>
              </a:ext>
            </a:extLst>
          </p:cNvPr>
          <p:cNvSpPr/>
          <p:nvPr/>
        </p:nvSpPr>
        <p:spPr>
          <a:xfrm>
            <a:off x="2276061" y="2387877"/>
            <a:ext cx="4584424" cy="2085920"/>
          </a:xfrm>
          <a:prstGeom prst="flowChartAlternate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625" b="1" dirty="0"/>
              <a:t>LIMPIEZA Y DESINFECCIÓN DE VERDURAS DE CONSUMO CRUDO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A52A6-C46D-485A-A2F8-41AD4D4DC05A}"/>
              </a:ext>
            </a:extLst>
          </p:cNvPr>
          <p:cNvSpPr txBox="1"/>
          <p:nvPr/>
        </p:nvSpPr>
        <p:spPr>
          <a:xfrm>
            <a:off x="320575" y="2966536"/>
            <a:ext cx="20176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b="1" dirty="0"/>
              <a:t>INPUT</a:t>
            </a:r>
          </a:p>
          <a:p>
            <a:r>
              <a:rPr lang="es-ES" sz="1350" dirty="0"/>
              <a:t>Materias primas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415E32-C441-4D3E-A820-4B9793C079E7}"/>
              </a:ext>
            </a:extLst>
          </p:cNvPr>
          <p:cNvSpPr txBox="1"/>
          <p:nvPr/>
        </p:nvSpPr>
        <p:spPr>
          <a:xfrm>
            <a:off x="265871" y="1426969"/>
            <a:ext cx="201764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b="1" dirty="0"/>
              <a:t>OTROS RR</a:t>
            </a:r>
          </a:p>
          <a:p>
            <a:r>
              <a:rPr lang="es-ES" sz="1350" dirty="0"/>
              <a:t>Lejía desinfección</a:t>
            </a:r>
          </a:p>
          <a:p>
            <a:r>
              <a:rPr lang="es-ES" sz="1350" dirty="0"/>
              <a:t>Suministro agua</a:t>
            </a:r>
          </a:p>
          <a:p>
            <a:r>
              <a:rPr lang="es-ES" sz="1350" dirty="0"/>
              <a:t>Equipo</a:t>
            </a:r>
          </a:p>
          <a:p>
            <a:r>
              <a:rPr lang="es-ES" sz="1350" dirty="0"/>
              <a:t>Tablas de corte, cuchillos</a:t>
            </a:r>
          </a:p>
          <a:p>
            <a:r>
              <a:rPr lang="es-ES" sz="1350" dirty="0"/>
              <a:t>Sala climatizada </a:t>
            </a:r>
            <a:r>
              <a:rPr lang="es-ES" sz="1350" dirty="0" err="1"/>
              <a:t>Tª</a:t>
            </a:r>
            <a:r>
              <a:rPr lang="es-ES" sz="1350" dirty="0"/>
              <a:t>&lt;14ºC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16DEB8-2BB7-4F99-B04C-0BD40C9D9CAB}"/>
              </a:ext>
            </a:extLst>
          </p:cNvPr>
          <p:cNvSpPr txBox="1"/>
          <p:nvPr/>
        </p:nvSpPr>
        <p:spPr>
          <a:xfrm>
            <a:off x="6514549" y="1502826"/>
            <a:ext cx="20176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b="1" dirty="0"/>
              <a:t>RRHH</a:t>
            </a:r>
          </a:p>
          <a:p>
            <a:r>
              <a:rPr lang="es-ES" sz="1350" dirty="0"/>
              <a:t>Personal formado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3814C7-B769-40C2-B39E-FCD899DEFDFC}"/>
              </a:ext>
            </a:extLst>
          </p:cNvPr>
          <p:cNvSpPr txBox="1"/>
          <p:nvPr/>
        </p:nvSpPr>
        <p:spPr>
          <a:xfrm>
            <a:off x="6500190" y="4583507"/>
            <a:ext cx="201764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b="1" dirty="0"/>
              <a:t>PROCEDIMIENTO</a:t>
            </a:r>
          </a:p>
          <a:p>
            <a:r>
              <a:rPr lang="es-ES" sz="1350" dirty="0"/>
              <a:t>Cortar verduras</a:t>
            </a:r>
          </a:p>
          <a:p>
            <a:r>
              <a:rPr lang="es-ES" sz="1350" dirty="0"/>
              <a:t>Enjuagar agua </a:t>
            </a:r>
          </a:p>
          <a:p>
            <a:r>
              <a:rPr lang="es-ES" sz="1350" dirty="0"/>
              <a:t>Sumergir en agua con solución lejía</a:t>
            </a:r>
          </a:p>
          <a:p>
            <a:r>
              <a:rPr lang="es-ES" sz="1350" dirty="0"/>
              <a:t>Enjuagar…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8A7B6B-C4A9-43D5-82CB-A41D6548FECF}"/>
              </a:ext>
            </a:extLst>
          </p:cNvPr>
          <p:cNvSpPr txBox="1"/>
          <p:nvPr/>
        </p:nvSpPr>
        <p:spPr>
          <a:xfrm>
            <a:off x="7036904" y="2946088"/>
            <a:ext cx="201764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b="1" dirty="0"/>
              <a:t>OUTPUT</a:t>
            </a:r>
          </a:p>
          <a:p>
            <a:r>
              <a:rPr lang="es-ES" sz="1350" dirty="0"/>
              <a:t>Verduras listas para consumo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B634BF98-9765-4E07-AE04-F1B83671C7C8}"/>
              </a:ext>
            </a:extLst>
          </p:cNvPr>
          <p:cNvSpPr/>
          <p:nvPr/>
        </p:nvSpPr>
        <p:spPr>
          <a:xfrm>
            <a:off x="1329397" y="3439154"/>
            <a:ext cx="844062" cy="40396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91138FB-BFAF-4025-B060-64C4BAB3F0DB}"/>
              </a:ext>
            </a:extLst>
          </p:cNvPr>
          <p:cNvSpPr/>
          <p:nvPr/>
        </p:nvSpPr>
        <p:spPr>
          <a:xfrm>
            <a:off x="6963087" y="3546313"/>
            <a:ext cx="844062" cy="40396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02AFD8-4842-4FE7-9F4A-08C00131D71E}"/>
              </a:ext>
            </a:extLst>
          </p:cNvPr>
          <p:cNvSpPr txBox="1"/>
          <p:nvPr/>
        </p:nvSpPr>
        <p:spPr>
          <a:xfrm>
            <a:off x="1164636" y="4999005"/>
            <a:ext cx="5071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</a:rPr>
              <a:t>Recursos operativos y preventivos</a:t>
            </a:r>
            <a:endParaRPr lang="es-E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4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22D425B-5910-4C86-B11A-542DC82F3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94458"/>
              </p:ext>
            </p:extLst>
          </p:nvPr>
        </p:nvGraphicFramePr>
        <p:xfrm>
          <a:off x="952500" y="1714500"/>
          <a:ext cx="7251700" cy="42138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625850">
                  <a:extLst>
                    <a:ext uri="{9D8B030D-6E8A-4147-A177-3AD203B41FA5}">
                      <a16:colId xmlns:a16="http://schemas.microsoft.com/office/drawing/2014/main" val="1972469441"/>
                    </a:ext>
                  </a:extLst>
                </a:gridCol>
                <a:gridCol w="3625850">
                  <a:extLst>
                    <a:ext uri="{9D8B030D-6E8A-4147-A177-3AD203B41FA5}">
                      <a16:colId xmlns:a16="http://schemas.microsoft.com/office/drawing/2014/main" val="3419471324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EJEMPLOS MEDIDAS PREVENTIVAS BÁSICAS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PELIGROS RELACIONADOS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0326054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s-ES" sz="1400" dirty="0"/>
                        <a:t>Control cadena de frío (cámaras, congeladores, cuartos fríos, termos)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Microbiológicos, proliferación.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3727372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s-ES" sz="1400" dirty="0"/>
                        <a:t>Control cadena caliente (cocción, armarios calientes, termos, baños maría, menaje isotérmico, carros regeneración)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Microbiológicos, supervivencia y proliferación.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6050504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s-ES" sz="1400" dirty="0"/>
                        <a:t>Hábitos higiénicos (uniforme, lavado de manos, uso correcto guantes, control acceso personal ajeno, uso </a:t>
                      </a:r>
                      <a:r>
                        <a:rPr lang="es-ES" sz="1400" dirty="0" err="1"/>
                        <a:t>mascarillla</a:t>
                      </a:r>
                      <a:r>
                        <a:rPr lang="es-ES" sz="1400" dirty="0"/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Microbiológicos, contaminación y contaminación cruzada.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8714987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s-ES" sz="1400" dirty="0"/>
                        <a:t>Limpieza y desinfección instalaciones y utillaje.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Microbiológicos, supervivencia y proliferación.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6994978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s-ES" sz="1400" dirty="0"/>
                        <a:t>Limpieza y desinfección de verduras de consumo crudo.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Microbiológicos, supervivencia y proliferación.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0411102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s-ES" sz="1400" dirty="0"/>
                        <a:t>Control enfriamiento.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Microbiológicos, proliferación.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511827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s-ES" sz="1400" dirty="0"/>
                        <a:t>Sectorización cocina.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Microbiológico, contaminación cruzada.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4515339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s-ES" sz="1400" dirty="0"/>
                        <a:t>…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…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6200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6915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1671</Words>
  <Application>Microsoft Office PowerPoint</Application>
  <PresentationFormat>On-screen Show (4:3)</PresentationFormat>
  <Paragraphs>281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inherit</vt:lpstr>
      <vt:lpstr>Wingdings</vt:lpstr>
      <vt:lpstr>Tema de Office</vt:lpstr>
      <vt:lpstr>SEGURIDAD ALIMENTARIA EN COCINAS PROVISIONALES</vt:lpstr>
      <vt:lpstr>CONCEPTOS BÁSICOS</vt:lpstr>
      <vt:lpstr>PowerPoint Presentation</vt:lpstr>
      <vt:lpstr>PowerPoint Presentation</vt:lpstr>
      <vt:lpstr>PowerPoint Presentation</vt:lpstr>
      <vt:lpstr>MEDIDAS PREVENTIVAS EN LOS PROCESOS DE COCINA</vt:lpstr>
      <vt:lpstr>PowerPoint Presentation</vt:lpstr>
      <vt:lpstr>PowerPoint Presentation</vt:lpstr>
      <vt:lpstr>PowerPoint Presentation</vt:lpstr>
      <vt:lpstr>¿CÓMO EVALUAR EL RIESGO EN SITUACIONES DE PROVISIONALIDAD?</vt:lpstr>
      <vt:lpstr>EJEMPLOS DE PROVISIONALIDAD</vt:lpstr>
      <vt:lpstr>PowerPoint Presentation</vt:lpstr>
      <vt:lpstr>EJEMPLOS PELIGROS POTENCIALES</vt:lpstr>
      <vt:lpstr>PowerPoint Presentation</vt:lpstr>
      <vt:lpstr>PowerPoint Presentation</vt:lpstr>
      <vt:lpstr>Módulo cocina</vt:lpstr>
      <vt:lpstr>Módulo limpieza</vt:lpstr>
      <vt:lpstr>Módulo cuarto frío</vt:lpstr>
      <vt:lpstr>RESPONSABILIDAD</vt:lpstr>
      <vt:lpstr>Ejemplo 1: Mejora de los suelos de cocina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Ejemplo 2: remodelación cocina</vt:lpstr>
      <vt:lpstr>PowerPoint Presentation</vt:lpstr>
      <vt:lpstr>Conclusiones </vt:lpstr>
      <vt:lpstr>…muchas gracias por vuestra atención  Isabel Doys Directora técnica - Normafood isabeldoys@normafood.com </vt:lpstr>
    </vt:vector>
  </TitlesOfParts>
  <Company>******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***** *****</dc:creator>
  <cp:lastModifiedBy>Isabel Doys</cp:lastModifiedBy>
  <cp:revision>8</cp:revision>
  <dcterms:created xsi:type="dcterms:W3CDTF">2018-07-30T11:19:58Z</dcterms:created>
  <dcterms:modified xsi:type="dcterms:W3CDTF">2018-10-23T09:21:03Z</dcterms:modified>
</cp:coreProperties>
</file>